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notesMasterIdLst>
    <p:notesMasterId r:id="rId31"/>
  </p:notesMasterIdLst>
  <p:sldIdLst>
    <p:sldId id="284" r:id="rId2"/>
    <p:sldId id="277" r:id="rId3"/>
    <p:sldId id="309" r:id="rId4"/>
    <p:sldId id="285" r:id="rId5"/>
    <p:sldId id="287" r:id="rId6"/>
    <p:sldId id="286" r:id="rId7"/>
    <p:sldId id="278" r:id="rId8"/>
    <p:sldId id="288" r:id="rId9"/>
    <p:sldId id="289" r:id="rId10"/>
    <p:sldId id="290" r:id="rId11"/>
    <p:sldId id="294" r:id="rId12"/>
    <p:sldId id="259" r:id="rId13"/>
    <p:sldId id="300" r:id="rId14"/>
    <p:sldId id="266" r:id="rId15"/>
    <p:sldId id="306" r:id="rId16"/>
    <p:sldId id="295" r:id="rId17"/>
    <p:sldId id="301" r:id="rId18"/>
    <p:sldId id="296" r:id="rId19"/>
    <p:sldId id="302" r:id="rId20"/>
    <p:sldId id="272" r:id="rId21"/>
    <p:sldId id="297" r:id="rId22"/>
    <p:sldId id="298" r:id="rId23"/>
    <p:sldId id="303" r:id="rId24"/>
    <p:sldId id="291" r:id="rId25"/>
    <p:sldId id="292" r:id="rId26"/>
    <p:sldId id="262" r:id="rId27"/>
    <p:sldId id="305" r:id="rId28"/>
    <p:sldId id="304" r:id="rId29"/>
    <p:sldId id="307" r:id="rId30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0074" autoAdjust="0"/>
  </p:normalViewPr>
  <p:slideViewPr>
    <p:cSldViewPr snapToGrid="0">
      <p:cViewPr varScale="1">
        <p:scale>
          <a:sx n="81" d="100"/>
          <a:sy n="81" d="100"/>
        </p:scale>
        <p:origin x="936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7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3264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23450E7B-F773-4694-ABB9-D79293E3F4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CD25020-9816-48A7-9377-1351FA97607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3734AD2-D347-46D9-809D-F871F35899B0}" type="datetimeFigureOut">
              <a:rPr lang="ru-RU"/>
              <a:pPr>
                <a:defRPr/>
              </a:pPr>
              <a:t>15.04.2021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1511620A-5CD6-4B2B-83E4-B2D2AB08EA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229519C5-BF57-452B-A186-6829369DE3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989102-3F13-4DBB-91F1-66349BE7BB9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B04AC72-4302-4601-BB96-034B253C73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24D46ED-DBDA-45F6-B0CE-A72357D75D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>
            <a:extLst>
              <a:ext uri="{FF2B5EF4-FFF2-40B4-BE49-F238E27FC236}">
                <a16:creationId xmlns:a16="http://schemas.microsoft.com/office/drawing/2014/main" id="{A91CF094-7F60-41AE-9FF0-74528B1F5B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>
            <a:extLst>
              <a:ext uri="{FF2B5EF4-FFF2-40B4-BE49-F238E27FC236}">
                <a16:creationId xmlns:a16="http://schemas.microsoft.com/office/drawing/2014/main" id="{7C412CB7-A2D2-40E5-BD23-AE5245E637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7172" name="Номер слайда 3">
            <a:extLst>
              <a:ext uri="{FF2B5EF4-FFF2-40B4-BE49-F238E27FC236}">
                <a16:creationId xmlns:a16="http://schemas.microsoft.com/office/drawing/2014/main" id="{4CFAE651-6009-4E4F-8090-B4E800EDC8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B078927-3BB7-4CDA-AD2A-A412B90E8809}" type="slidenum">
              <a:rPr lang="ru-RU" altLang="ru-RU" smtClean="0">
                <a:latin typeface="Calibri" panose="020F0502020204030204" pitchFamily="34" charset="0"/>
              </a:rPr>
              <a:pPr/>
              <a:t>1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>
            <a:extLst>
              <a:ext uri="{FF2B5EF4-FFF2-40B4-BE49-F238E27FC236}">
                <a16:creationId xmlns:a16="http://schemas.microsoft.com/office/drawing/2014/main" id="{DDB2EE4F-D34B-4A88-96E7-31D9D88B5C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>
            <a:extLst>
              <a:ext uri="{FF2B5EF4-FFF2-40B4-BE49-F238E27FC236}">
                <a16:creationId xmlns:a16="http://schemas.microsoft.com/office/drawing/2014/main" id="{B3876256-43E5-4641-A37E-CAFDF73C8F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1268" name="Номер слайда 3">
            <a:extLst>
              <a:ext uri="{FF2B5EF4-FFF2-40B4-BE49-F238E27FC236}">
                <a16:creationId xmlns:a16="http://schemas.microsoft.com/office/drawing/2014/main" id="{7BD42782-E533-4283-A932-A9C182D5FC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4326B9C-1501-4C37-868B-036DD3869CC8}" type="slidenum">
              <a:rPr lang="ru-RU" altLang="ru-RU" smtClean="0">
                <a:latin typeface="Calibri" panose="020F0502020204030204" pitchFamily="34" charset="0"/>
              </a:rPr>
              <a:pPr/>
              <a:t>4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>
            <a:extLst>
              <a:ext uri="{FF2B5EF4-FFF2-40B4-BE49-F238E27FC236}">
                <a16:creationId xmlns:a16="http://schemas.microsoft.com/office/drawing/2014/main" id="{AADE2339-E0D0-4464-B6B8-753A0D10C0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>
            <a:extLst>
              <a:ext uri="{FF2B5EF4-FFF2-40B4-BE49-F238E27FC236}">
                <a16:creationId xmlns:a16="http://schemas.microsoft.com/office/drawing/2014/main" id="{6A7685A1-F6CC-4120-8810-15F464F00D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5844" name="Номер слайда 3">
            <a:extLst>
              <a:ext uri="{FF2B5EF4-FFF2-40B4-BE49-F238E27FC236}">
                <a16:creationId xmlns:a16="http://schemas.microsoft.com/office/drawing/2014/main" id="{EEC38734-534E-40AE-93DE-92270B2996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2D81206-A38B-4E3A-974F-188107648B4A}" type="slidenum">
              <a:rPr lang="ru-RU" altLang="ru-RU" smtClean="0">
                <a:latin typeface="Calibri" panose="020F0502020204030204" pitchFamily="34" charset="0"/>
              </a:rPr>
              <a:pPr/>
              <a:t>26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7C51DE1D-1F7F-438B-A223-52C910A40FC0}"/>
              </a:ext>
            </a:extLst>
          </p:cNvPr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>
              <a:extLst>
                <a:ext uri="{FF2B5EF4-FFF2-40B4-BE49-F238E27FC236}">
                  <a16:creationId xmlns:a16="http://schemas.microsoft.com/office/drawing/2014/main" id="{FF26B109-110A-4EC0-8F0A-99B6646C28C9}"/>
                </a:ext>
              </a:extLst>
            </p:cNvPr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>
              <a:extLst>
                <a:ext uri="{FF2B5EF4-FFF2-40B4-BE49-F238E27FC236}">
                  <a16:creationId xmlns:a16="http://schemas.microsoft.com/office/drawing/2014/main" id="{B3D37909-6AD4-454A-8967-2EDC201C4A46}"/>
                </a:ext>
              </a:extLst>
            </p:cNvPr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>
              <a:extLst>
                <a:ext uri="{FF2B5EF4-FFF2-40B4-BE49-F238E27FC236}">
                  <a16:creationId xmlns:a16="http://schemas.microsoft.com/office/drawing/2014/main" id="{1B93BE12-326C-4BD5-87ED-6F20346A95E4}"/>
                </a:ext>
              </a:extLst>
            </p:cNvPr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>
              <a:extLst>
                <a:ext uri="{FF2B5EF4-FFF2-40B4-BE49-F238E27FC236}">
                  <a16:creationId xmlns:a16="http://schemas.microsoft.com/office/drawing/2014/main" id="{3B2B1270-D8F7-4E8E-9E74-DA600D005CD4}"/>
                </a:ext>
              </a:extLst>
            </p:cNvPr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>
              <a:extLst>
                <a:ext uri="{FF2B5EF4-FFF2-40B4-BE49-F238E27FC236}">
                  <a16:creationId xmlns:a16="http://schemas.microsoft.com/office/drawing/2014/main" id="{701872C2-E896-482E-8A25-80635A61E949}"/>
                </a:ext>
              </a:extLst>
            </p:cNvPr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>
              <a:extLst>
                <a:ext uri="{FF2B5EF4-FFF2-40B4-BE49-F238E27FC236}">
                  <a16:creationId xmlns:a16="http://schemas.microsoft.com/office/drawing/2014/main" id="{6C393929-5D86-41D4-A46C-8F5BE9BDF49A}"/>
                </a:ext>
              </a:extLst>
            </p:cNvPr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>
              <a:extLst>
                <a:ext uri="{FF2B5EF4-FFF2-40B4-BE49-F238E27FC236}">
                  <a16:creationId xmlns:a16="http://schemas.microsoft.com/office/drawing/2014/main" id="{3B9C556D-9A6B-4863-99B5-C917C8A7F10F}"/>
                </a:ext>
              </a:extLst>
            </p:cNvPr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>
              <a:extLst>
                <a:ext uri="{FF2B5EF4-FFF2-40B4-BE49-F238E27FC236}">
                  <a16:creationId xmlns:a16="http://schemas.microsoft.com/office/drawing/2014/main" id="{BBD60939-D438-49F2-A6A1-AAD6AD05BA31}"/>
                </a:ext>
              </a:extLst>
            </p:cNvPr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>
              <a:extLst>
                <a:ext uri="{FF2B5EF4-FFF2-40B4-BE49-F238E27FC236}">
                  <a16:creationId xmlns:a16="http://schemas.microsoft.com/office/drawing/2014/main" id="{1F51D6F5-73E9-465E-ACD0-EABDA6ACA818}"/>
                </a:ext>
              </a:extLst>
            </p:cNvPr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>
              <a:extLst>
                <a:ext uri="{FF2B5EF4-FFF2-40B4-BE49-F238E27FC236}">
                  <a16:creationId xmlns:a16="http://schemas.microsoft.com/office/drawing/2014/main" id="{835ECD44-E6C0-43C4-A86B-DEA55F3724DF}"/>
                </a:ext>
              </a:extLst>
            </p:cNvPr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3434E2F8-AFAD-44EF-8085-4922F3268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23F65-310C-4A1E-BC0C-18C5811801D6}" type="datetimeFigureOut">
              <a:rPr lang="ru-RU"/>
              <a:pPr>
                <a:defRPr/>
              </a:pPr>
              <a:t>15.04.2021</a:t>
            </a:fld>
            <a:endParaRPr lang="ru-RU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306AC6E4-F8FE-4F7D-B852-B1EF4CF54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B91EAE23-0BD8-4C28-AA18-1B26AE53A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8C8EC-06A6-45DA-9B39-04D4C8BB59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1992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244FC-E3AB-4701-A041-7F1A9B5FA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D8996-CB6E-414D-A938-A9713D83DC7E}" type="datetimeFigureOut">
              <a:rPr lang="ru-RU"/>
              <a:pPr>
                <a:defRPr/>
              </a:pPr>
              <a:t>15.04.2021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9692C-02C7-4A9E-8881-1BB7736D8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355298-F2B2-4BF4-88FD-64586C448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77FF0-9617-4735-9076-E7C62D97CD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92701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183B0F9-4CEA-445A-9D15-CF603855E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10396A-2E84-410C-B91C-6B3E9E73C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>
                <a:solidFill>
                  <a:srgbClr val="C0E474"/>
                </a:solidFill>
              </a:rPr>
              <a:t>”</a:t>
            </a:r>
            <a:endParaRPr lang="en-US" altLang="ru-RU">
              <a:solidFill>
                <a:srgbClr val="C0E47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2857E7B-C1BF-40E1-B845-11990637C9E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02CA5-8B86-4BF8-80BB-2A7DCCF6EA7E}" type="datetimeFigureOut">
              <a:rPr lang="ru-RU"/>
              <a:pPr>
                <a:defRPr/>
              </a:pPr>
              <a:t>15.04.2021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C9FF281-B7EE-4068-9AE5-B15EE11EC1D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7547A33-99AD-484B-8F3D-BE081628E78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6C611-B32B-44A2-A9A3-B781F99753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9984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00D44E-9F01-42A3-8892-2F58E4323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ACC71-E4CF-45E4-ACC4-8C8B17F4FC75}" type="datetimeFigureOut">
              <a:rPr lang="ru-RU"/>
              <a:pPr>
                <a:defRPr/>
              </a:pPr>
              <a:t>15.04.2021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39C84-F68F-45B2-8247-431F7D805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581E3-1779-4D89-962A-8C4CD1423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CBA3B-F2B5-48CF-8AC6-3936AB414E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356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AFBAA0E-526D-4EFF-AA89-6DADC54EF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816AA2-9BB9-4EB3-BB80-FF77308E3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99347BB-3E7C-4612-938D-C0AE4C47A17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B7F7B-B022-4ABE-90A1-5BB51BECA68B}" type="datetimeFigureOut">
              <a:rPr lang="ru-RU"/>
              <a:pPr>
                <a:defRPr/>
              </a:pPr>
              <a:t>15.04.2021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8F53E34-0D8C-48A3-8F5B-DAB4A47FB21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87F6CA-B0CE-46D8-AB1F-64B85C5A115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77C3E-EFA8-4FF3-9090-4FF3AF9C9B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7438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DD61996-688B-44ED-B966-66578075CD7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29917-6AA2-4897-A138-BF687165980C}" type="datetimeFigureOut">
              <a:rPr lang="ru-RU"/>
              <a:pPr>
                <a:defRPr/>
              </a:pPr>
              <a:t>15.04.2021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26C9594-9D56-4C8E-9FFD-93EADC84AB5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E0949F7-0695-47BF-ADC9-52DA0BC2880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65EF5-9AC8-406E-A060-A8225537A6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8818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66734-EE76-4044-B9A4-A1D81EF44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C2BEA-B5DF-4EAD-A2A3-4F6C6762C601}" type="datetimeFigureOut">
              <a:rPr lang="ru-RU"/>
              <a:pPr>
                <a:defRPr/>
              </a:pPr>
              <a:t>15.04.2021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6C9DA6-1755-4771-8B08-6A86A0F0D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56D5DF-8734-49BF-BB6E-F0FF09180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58AED-D259-4A7F-A164-92CFC09561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0778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0FA5BD-4C8C-4F43-9A8E-752326A69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B0D99-5F15-45DC-9064-7B342F365F47}" type="datetimeFigureOut">
              <a:rPr lang="ru-RU"/>
              <a:pPr>
                <a:defRPr/>
              </a:pPr>
              <a:t>15.04.2021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09A9A-6A6D-458E-8E99-604B576B9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FFB12-3F4C-4419-BB7B-6914E739D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899FB-91A0-4DCE-A2C1-F611DAA52F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5586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1D52D0-DE3E-4A9C-BB28-53E8B1B36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BA6B4-61FF-49FD-9754-D3BBCEBB5F00}" type="datetimeFigureOut">
              <a:rPr lang="ru-RU"/>
              <a:pPr>
                <a:defRPr/>
              </a:pPr>
              <a:t>15.04.2021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322555-4B3C-4BEA-8795-8D55E1FB5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FEAD03-F514-4018-BAC9-81A3305B0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A8465-32B9-4738-A112-9CBFCDA0B0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6974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A589F-4E8A-4966-A02C-803E5D038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92BAD-D12E-4C4F-8021-30A919F0B3E8}" type="datetimeFigureOut">
              <a:rPr lang="ru-RU"/>
              <a:pPr>
                <a:defRPr/>
              </a:pPr>
              <a:t>15.04.2021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1800C-1A99-4FC9-893C-66BBADC3D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5CEEA-1FDE-4A93-8D61-1954A4498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07DBE-47FC-4861-A051-25EB2D9990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3960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441797D-5996-4763-A78B-156DD1D7B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DD42B-A268-4384-8643-C80303616C0F}" type="datetimeFigureOut">
              <a:rPr lang="ru-RU"/>
              <a:pPr>
                <a:defRPr/>
              </a:pPr>
              <a:t>15.04.2021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1CD0869-F036-4359-90C1-2990594C8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7CDA049-E7A6-4434-B043-2D6B12DBE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B3800-1E63-48C8-8C17-E45A79BDC6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7171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E26D4FD-0B59-484E-8273-53BE2A543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8F993-C4D2-42C9-8AF3-EACD869224D7}" type="datetimeFigureOut">
              <a:rPr lang="ru-RU"/>
              <a:pPr>
                <a:defRPr/>
              </a:pPr>
              <a:t>15.04.2021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1A1EF33-6588-444A-AD55-780200F29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7F7C367-9D82-4CFA-BC0F-0964F153C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D23BC-B864-4451-AB90-0C7F8ABC2C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2325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DB2EE87-2108-4B50-B94E-C031B38B3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DDF57-8959-4130-9E7D-D9E367352E71}" type="datetimeFigureOut">
              <a:rPr lang="ru-RU"/>
              <a:pPr>
                <a:defRPr/>
              </a:pPr>
              <a:t>15.04.2021</a:t>
            </a:fld>
            <a:endParaRPr 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350B7C7-2503-4014-BF9D-4D67318E0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B007020-3474-4BF4-818C-E9548A4B9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969FA-72F2-416E-836D-89B740C4FA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450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43D6632-2618-4506-8447-BEA819F1F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D96B3-3D64-4D9F-9FC3-0203E7A1897E}" type="datetimeFigureOut">
              <a:rPr lang="ru-RU"/>
              <a:pPr>
                <a:defRPr/>
              </a:pPr>
              <a:t>15.04.2021</a:t>
            </a:fld>
            <a:endParaRPr lang="ru-R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48E8DA3-C79F-49C4-8571-2B21BF9D6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D4E281B-6BB8-4D8C-867F-5E996F8A9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A1609-7011-458D-B31D-1FD18C29E9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4008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7A0F762-997A-4357-8AF2-45F07DCF9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FC95F-D5DE-424B-8EAE-87FE83953E8F}" type="datetimeFigureOut">
              <a:rPr lang="ru-RU"/>
              <a:pPr>
                <a:defRPr/>
              </a:pPr>
              <a:t>15.04.2021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4695F26-23A5-48E0-ADB1-47FC30C35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B83E18E-1EA7-454D-BCBD-B6A17D921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8B5A6-FC34-49C9-8E64-D042FF1041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4881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758093E-DA36-405A-8169-40BF43D57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F570B-5400-4DFB-961A-BB5C46B14AF7}" type="datetimeFigureOut">
              <a:rPr lang="ru-RU"/>
              <a:pPr>
                <a:defRPr/>
              </a:pPr>
              <a:t>15.04.2021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EBAC47-FCEA-4BCA-A5AF-5BAD709BC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035B1B-97B6-48CD-9FAE-4D3003484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D21EF-A7B2-4E59-83F0-8D27AF70CF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213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>
            <a:extLst>
              <a:ext uri="{FF2B5EF4-FFF2-40B4-BE49-F238E27FC236}">
                <a16:creationId xmlns:a16="http://schemas.microsoft.com/office/drawing/2014/main" id="{709688D5-AFA5-41B0-AF26-16A3392EF46E}"/>
              </a:ext>
            </a:extLst>
          </p:cNvPr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BA52DCE-8F6A-42F4-91D2-61B4F29942E1}"/>
                </a:ext>
              </a:extLst>
            </p:cNvPr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FDE4EF-31BD-44A7-A04D-8E0BC5CC584A}"/>
                </a:ext>
              </a:extLst>
            </p:cNvPr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>
              <a:extLst>
                <a:ext uri="{FF2B5EF4-FFF2-40B4-BE49-F238E27FC236}">
                  <a16:creationId xmlns:a16="http://schemas.microsoft.com/office/drawing/2014/main" id="{8DC1F76D-4399-4409-9271-DA06972EB535}"/>
                </a:ext>
              </a:extLst>
            </p:cNvPr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4DBB3F0C-2B3E-479B-9C78-039C205CA475}"/>
                </a:ext>
              </a:extLst>
            </p:cNvPr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EEF89902-EB31-4B65-B284-ABE389333AEE}"/>
                </a:ext>
              </a:extLst>
            </p:cNvPr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id="{0FD89060-0B49-4277-839D-873500356A8A}"/>
                </a:ext>
              </a:extLst>
            </p:cNvPr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>
              <a:extLst>
                <a:ext uri="{FF2B5EF4-FFF2-40B4-BE49-F238E27FC236}">
                  <a16:creationId xmlns:a16="http://schemas.microsoft.com/office/drawing/2014/main" id="{5F74EFDC-1537-491C-8907-C01393027B05}"/>
                </a:ext>
              </a:extLst>
            </p:cNvPr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>
              <a:extLst>
                <a:ext uri="{FF2B5EF4-FFF2-40B4-BE49-F238E27FC236}">
                  <a16:creationId xmlns:a16="http://schemas.microsoft.com/office/drawing/2014/main" id="{DFE79285-F735-46F4-956B-2EFFF2DB6156}"/>
                </a:ext>
              </a:extLst>
            </p:cNvPr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BB53E379-14AB-450F-9527-7284CF74A1CC}"/>
                </a:ext>
              </a:extLst>
            </p:cNvPr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E34A758E-D660-4022-A8DA-F12AB017B4D7}"/>
                </a:ext>
              </a:extLst>
            </p:cNvPr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C27DD107-E5C4-48BD-A0B9-9017B42ABB7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C5A2AB3F-84C8-4925-B9C2-8F14776B117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65010-BA9C-499C-B096-997DB48856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00C034E-8A75-4EDF-BD25-293341A31CBF}" type="datetimeFigureOut">
              <a:rPr lang="ru-RU"/>
              <a:pPr>
                <a:defRPr/>
              </a:pPr>
              <a:t>15.04.2021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0A2EE-4D18-464C-A460-19324CE4FB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BD402-E614-46F9-8553-FD32C4114B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DD4A4CC1-B897-4F35-8C43-7F34C512C6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5" r:id="rId11"/>
    <p:sldLayoutId id="2147483910" r:id="rId12"/>
    <p:sldLayoutId id="2147483916" r:id="rId13"/>
    <p:sldLayoutId id="2147483911" r:id="rId14"/>
    <p:sldLayoutId id="2147483912" r:id="rId15"/>
    <p:sldLayoutId id="2147483913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sus\Desktop\&#1044;&#1047;&#1045;&#1053;\morning-meadow-birdsongs-looping_zyb7nhnu.mp3" TargetMode="External"/><Relationship Id="rId1" Type="http://schemas.microsoft.com/office/2007/relationships/media" Target="file:///C:\Users\Asus\Desktop\&#1044;&#1047;&#1045;&#1053;\morning-meadow-birdsongs-looping_zyb7nhnu.mp3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sus\Desktop\&#1044;&#1047;&#1045;&#1053;\49dfdef97d65e09-1.mp3" TargetMode="External"/><Relationship Id="rId1" Type="http://schemas.microsoft.com/office/2007/relationships/media" Target="file:///C:\Users\Asus\Desktop\&#1044;&#1047;&#1045;&#1053;\49dfdef97d65e09-1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sus\Desktop\&#1044;&#1047;&#1045;&#1053;\&#1053;&#1086;&#1075;&#1091;%20&#1089;&#1074;&#1077;&#1083;&#1086;.mp3" TargetMode="External"/><Relationship Id="rId1" Type="http://schemas.microsoft.com/office/2007/relationships/media" Target="file:///C:\Users\Asus\Desktop\&#1044;&#1047;&#1045;&#1053;\&#1053;&#1086;&#1075;&#1091;%20&#1089;&#1074;&#1077;&#1083;&#1086;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>
            <a:extLst>
              <a:ext uri="{FF2B5EF4-FFF2-40B4-BE49-F238E27FC236}">
                <a16:creationId xmlns:a16="http://schemas.microsoft.com/office/drawing/2014/main" id="{C05F2E78-9A65-4814-8BC0-CDFEAE8BE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950" y="220663"/>
            <a:ext cx="8689975" cy="283129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Муниципальное бюджетное общеобразовательное учреждение</a:t>
            </a:r>
            <a:br>
              <a:rPr lang="ru-RU" sz="22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«СОШ №5 г Владивостока»</a:t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  </a:t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Индивидуальный итоговый проект </a:t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Тема: «Школа будущего – мое в</a:t>
            </a:r>
            <a:r>
              <a:rPr lang="ru-RU" sz="2700" b="1" i="1" dirty="0">
                <a:solidFill>
                  <a:schemeClr val="accent2">
                    <a:lumMod val="75000"/>
                  </a:schemeClr>
                </a:solidFill>
              </a:rPr>
              <a:t>и</a:t>
            </a: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дение»</a:t>
            </a:r>
            <a:br>
              <a:rPr lang="ru-RU" sz="22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br>
              <a:rPr lang="ru-RU" sz="2200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ru-RU" sz="22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											</a:t>
            </a:r>
            <a:br>
              <a:rPr lang="ru-RU" sz="2200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ru-RU" sz="2200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ru-RU" sz="2200" dirty="0"/>
            </a:br>
            <a:br>
              <a:rPr lang="ru-RU" dirty="0"/>
            </a:b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alt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E4D555F-D833-4A5C-B0CC-9352B6F4BCD6}"/>
              </a:ext>
            </a:extLst>
          </p:cNvPr>
          <p:cNvSpPr txBox="1">
            <a:spLocks/>
          </p:cNvSpPr>
          <p:nvPr/>
        </p:nvSpPr>
        <p:spPr bwMode="auto">
          <a:xfrm>
            <a:off x="4488872" y="3288929"/>
            <a:ext cx="5154179" cy="2458728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25000" lnSpcReduction="20000"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br>
              <a:rPr lang="ru-RU" sz="12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2800" dirty="0">
                <a:solidFill>
                  <a:schemeClr val="accent2">
                    <a:lumMod val="75000"/>
                  </a:schemeClr>
                </a:solidFill>
              </a:rPr>
              <a:t>										</a:t>
            </a:r>
            <a:r>
              <a:rPr lang="ru-RU" sz="8000" dirty="0">
                <a:solidFill>
                  <a:schemeClr val="accent2">
                    <a:lumMod val="75000"/>
                  </a:schemeClr>
                </a:solidFill>
              </a:rPr>
              <a:t> Предмет: право </a:t>
            </a:r>
          </a:p>
          <a:p>
            <a:pPr algn="r">
              <a:defRPr/>
            </a:pPr>
            <a:r>
              <a:rPr lang="ru-RU" sz="8000" dirty="0">
                <a:solidFill>
                  <a:schemeClr val="accent2">
                    <a:lumMod val="75000"/>
                  </a:schemeClr>
                </a:solidFill>
              </a:rPr>
              <a:t>Выполнила: </a:t>
            </a:r>
            <a:r>
              <a:rPr lang="ru-RU" sz="8000" dirty="0" err="1">
                <a:solidFill>
                  <a:schemeClr val="accent2">
                    <a:lumMod val="75000"/>
                  </a:schemeClr>
                </a:solidFill>
              </a:rPr>
              <a:t>Лейц</a:t>
            </a:r>
            <a:r>
              <a:rPr lang="ru-RU" sz="8000" dirty="0">
                <a:solidFill>
                  <a:schemeClr val="accent2">
                    <a:lumMod val="75000"/>
                  </a:schemeClr>
                </a:solidFill>
              </a:rPr>
              <a:t> Вероника, ученица </a:t>
            </a:r>
          </a:p>
          <a:p>
            <a:pPr algn="r">
              <a:defRPr/>
            </a:pPr>
            <a:r>
              <a:rPr lang="ru-RU" sz="8000" dirty="0">
                <a:solidFill>
                  <a:schemeClr val="accent2">
                    <a:lumMod val="75000"/>
                  </a:schemeClr>
                </a:solidFill>
              </a:rPr>
              <a:t>10 «А» класса</a:t>
            </a:r>
            <a:br>
              <a:rPr lang="ru-RU" sz="8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8000" dirty="0">
                <a:solidFill>
                  <a:schemeClr val="accent2">
                    <a:lumMod val="75000"/>
                  </a:schemeClr>
                </a:solidFill>
              </a:rPr>
              <a:t>							   Руководитель: Логвенчев Петр Иванович,</a:t>
            </a:r>
            <a:br>
              <a:rPr lang="ru-RU" sz="8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8000" dirty="0">
                <a:solidFill>
                  <a:schemeClr val="accent2">
                    <a:lumMod val="75000"/>
                  </a:schemeClr>
                </a:solidFill>
              </a:rPr>
              <a:t>	учитель географии, экономики, права</a:t>
            </a:r>
            <a:br>
              <a:rPr lang="ru-RU" sz="8000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ru-RU" sz="8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8000" dirty="0">
                <a:solidFill>
                  <a:schemeClr val="accent2">
                    <a:lumMod val="75000"/>
                  </a:schemeClr>
                </a:solidFill>
              </a:rPr>
              <a:t>  </a:t>
            </a:r>
            <a:br>
              <a:rPr lang="ru-RU" sz="8000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ru-RU" sz="12800" dirty="0"/>
            </a:br>
            <a:br>
              <a:rPr lang="ru-RU" sz="12800" dirty="0"/>
            </a:br>
            <a:br>
              <a:rPr lang="ru-RU" sz="12800" dirty="0"/>
            </a:br>
            <a:r>
              <a:rPr lang="ru-RU" sz="12800" dirty="0"/>
              <a:t> </a:t>
            </a:r>
            <a:br>
              <a:rPr lang="ru-RU" sz="12800" dirty="0"/>
            </a:br>
            <a:r>
              <a:rPr lang="ru-RU" sz="12800" dirty="0"/>
              <a:t> </a:t>
            </a:r>
            <a:br>
              <a:rPr lang="ru-RU" dirty="0"/>
            </a:br>
            <a:endParaRPr lang="ru-RU" alt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2FDC0E5-1B12-4C97-9E49-DDD844E8AC92}"/>
              </a:ext>
            </a:extLst>
          </p:cNvPr>
          <p:cNvSpPr txBox="1">
            <a:spLocks/>
          </p:cNvSpPr>
          <p:nvPr/>
        </p:nvSpPr>
        <p:spPr bwMode="auto">
          <a:xfrm>
            <a:off x="869950" y="4892674"/>
            <a:ext cx="8691562" cy="1744663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25000" lnSpcReduction="20000"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ru-RU" sz="12800" dirty="0">
                <a:solidFill>
                  <a:schemeClr val="accent2">
                    <a:lumMod val="75000"/>
                  </a:schemeClr>
                </a:solidFill>
              </a:rPr>
              <a:t>				</a:t>
            </a:r>
            <a:br>
              <a:rPr lang="ru-RU" sz="12800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1280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ru-RU" sz="12800" dirty="0">
                <a:solidFill>
                  <a:schemeClr val="accent2">
                    <a:lumMod val="75000"/>
                  </a:schemeClr>
                </a:solidFill>
              </a:rPr>
              <a:t>										</a:t>
            </a:r>
            <a:br>
              <a:rPr lang="ru-RU" sz="8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8000" dirty="0">
                <a:solidFill>
                  <a:schemeClr val="accent2">
                    <a:lumMod val="75000"/>
                  </a:schemeClr>
                </a:solidFill>
              </a:rPr>
              <a:t>г. Владивосток,</a:t>
            </a:r>
          </a:p>
          <a:p>
            <a:pPr algn="ctr">
              <a:defRPr/>
            </a:pPr>
            <a:r>
              <a:rPr lang="ru-RU" sz="8000" dirty="0">
                <a:solidFill>
                  <a:schemeClr val="accent2">
                    <a:lumMod val="75000"/>
                  </a:schemeClr>
                </a:solidFill>
              </a:rPr>
              <a:t> апрель 2021 год</a:t>
            </a:r>
            <a:br>
              <a:rPr lang="ru-RU" sz="8000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ru-RU" sz="8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8000" dirty="0">
                <a:solidFill>
                  <a:schemeClr val="accent2">
                    <a:lumMod val="75000"/>
                  </a:schemeClr>
                </a:solidFill>
              </a:rPr>
              <a:t>  </a:t>
            </a:r>
            <a:br>
              <a:rPr lang="ru-RU" sz="8000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ru-RU" sz="12800" dirty="0"/>
            </a:br>
            <a:br>
              <a:rPr lang="ru-RU" sz="12800" dirty="0"/>
            </a:br>
            <a:br>
              <a:rPr lang="ru-RU" sz="12800" dirty="0"/>
            </a:br>
            <a:r>
              <a:rPr lang="ru-RU" sz="12800" dirty="0"/>
              <a:t> </a:t>
            </a:r>
            <a:br>
              <a:rPr lang="ru-RU" sz="12800" dirty="0"/>
            </a:br>
            <a:r>
              <a:rPr lang="ru-RU" sz="12800" dirty="0"/>
              <a:t> </a:t>
            </a:r>
            <a:br>
              <a:rPr lang="ru-RU" dirty="0"/>
            </a:br>
            <a:endParaRPr lang="ru-RU" alt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BE6530-24DB-4E71-B459-A170F6055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954" y="1042493"/>
            <a:ext cx="9215437" cy="63341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</a:rPr>
              <a:t>Но, почти половина детей не против школ-пансионатов</a:t>
            </a:r>
          </a:p>
        </p:txBody>
      </p:sp>
      <p:pic>
        <p:nvPicPr>
          <p:cNvPr id="17411" name="Рисунок 1">
            <a:extLst>
              <a:ext uri="{FF2B5EF4-FFF2-40B4-BE49-F238E27FC236}">
                <a16:creationId xmlns:a16="http://schemas.microsoft.com/office/drawing/2014/main" id="{B8CC3808-29CE-42BD-BDC7-61A6A399BF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5563" y="1651000"/>
            <a:ext cx="7250112" cy="4797425"/>
          </a:xfrm>
          <a:noFill/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6B1ED24-FBAB-410B-BD98-9C6FACECB07E}"/>
              </a:ext>
            </a:extLst>
          </p:cNvPr>
          <p:cNvSpPr txBox="1">
            <a:spLocks/>
          </p:cNvSpPr>
          <p:nvPr/>
        </p:nvSpPr>
        <p:spPr bwMode="auto">
          <a:xfrm>
            <a:off x="652463" y="409575"/>
            <a:ext cx="8596312" cy="620713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Взрослые за обычные школы – такие как наша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2A13A3-DEDC-4BB2-8AE8-1E4F388A2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363" y="546100"/>
            <a:ext cx="9559162" cy="5137150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Вопросы, которые я посчитала главными:</a:t>
            </a:r>
            <a:br>
              <a:rPr lang="ru-R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ru-RU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ru-RU" sz="32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Должна ли быть у учащихся свобода выбора изучаемых предметов?</a:t>
            </a:r>
            <a:br>
              <a:rPr lang="ru-RU" sz="3200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ru-RU" sz="3200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ru-RU" sz="32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Обязательные предметы – им быть или не быть?</a:t>
            </a:r>
            <a:br>
              <a:rPr lang="ru-RU" sz="3200" dirty="0"/>
            </a:br>
            <a:r>
              <a:rPr lang="ru-RU" sz="3200" dirty="0"/>
              <a:t> 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4">
            <a:extLst>
              <a:ext uri="{FF2B5EF4-FFF2-40B4-BE49-F238E27FC236}">
                <a16:creationId xmlns:a16="http://schemas.microsoft.com/office/drawing/2014/main" id="{572BDAB7-C84A-4C90-9881-4297EDA5CA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0"/>
            <a:ext cx="8512175" cy="512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E6C0F0-FD17-4019-8E2C-2698A49C3A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050" y="4964113"/>
            <a:ext cx="9144000" cy="1666875"/>
          </a:xfrm>
        </p:spPr>
        <p:txBody>
          <a:bodyPr/>
          <a:lstStyle/>
          <a:p>
            <a:pPr algn="just">
              <a:defRPr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Солидарно «за» возможность выбирать предметы при наличии обязательных предметов высказалось большинство детей и взрослых</a:t>
            </a:r>
            <a:endParaRPr lang="ru-RU" dirty="0"/>
          </a:p>
        </p:txBody>
      </p:sp>
      <p:sp>
        <p:nvSpPr>
          <p:cNvPr id="6" name="Стрелка: влево 5">
            <a:extLst>
              <a:ext uri="{FF2B5EF4-FFF2-40B4-BE49-F238E27FC236}">
                <a16:creationId xmlns:a16="http://schemas.microsoft.com/office/drawing/2014/main" id="{203D00DE-0B3F-492D-BB4B-7D8617029BA9}"/>
              </a:ext>
            </a:extLst>
          </p:cNvPr>
          <p:cNvSpPr/>
          <p:nvPr/>
        </p:nvSpPr>
        <p:spPr>
          <a:xfrm rot="20476922">
            <a:off x="3830638" y="1274763"/>
            <a:ext cx="1187450" cy="379412"/>
          </a:xfrm>
          <a:prstGeom prst="leftArrow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691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7FE591-56B6-46C2-9B41-FC85095C1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13" y="336550"/>
            <a:ext cx="8596312" cy="538797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Родители и учителя не удивляйтесь, но ваши дети далеко не легкомысленные создания…</a:t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ru-RU" sz="28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ru-RU" sz="28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ru-RU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Посмотрите, что они выбрали обязательными предметами. </a:t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ru-RU" sz="28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ru-RU" sz="28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ru-RU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И это не уфология или вышивание гладью</a:t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ru-RU" sz="28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ru-RU" sz="28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ru-RU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50% порог перешагнули следующие дисциплины…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">
            <a:extLst>
              <a:ext uri="{FF2B5EF4-FFF2-40B4-BE49-F238E27FC236}">
                <a16:creationId xmlns:a16="http://schemas.microsoft.com/office/drawing/2014/main" id="{04EB28EE-F59F-4E18-8467-0B1D041B7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3" y="1389063"/>
            <a:ext cx="8369300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746EC49-D9F3-447C-AD3E-81D93C2F0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125" y="609600"/>
            <a:ext cx="8596313" cy="1320800"/>
          </a:xfrm>
        </p:spPr>
        <p:txBody>
          <a:bodyPr/>
          <a:lstStyle/>
          <a:p>
            <a:pPr algn="ctr">
              <a:defRPr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Выбор детей, и это вполне достойный выбор</a:t>
            </a:r>
          </a:p>
        </p:txBody>
      </p:sp>
    </p:spTree>
  </p:cSld>
  <p:clrMapOvr>
    <a:masterClrMapping/>
  </p:clrMapOvr>
  <p:transition advTm="20187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id="{973EA835-B224-4B91-A1B0-2660C34B8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592388"/>
            <a:ext cx="8596312" cy="1320800"/>
          </a:xfrm>
        </p:spPr>
        <p:txBody>
          <a:bodyPr/>
          <a:lstStyle/>
          <a:p>
            <a:pPr algn="ctr">
              <a:defRPr/>
            </a:pP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</a:rPr>
              <a:t>А сейчас - выбор учителей…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E711F2B-D528-472E-B996-EE79310FD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1320800"/>
          </a:xfrm>
        </p:spPr>
        <p:txBody>
          <a:bodyPr/>
          <a:lstStyle/>
          <a:p>
            <a:pPr algn="ctr">
              <a:defRPr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Обязательные предметы – выбор учителей</a:t>
            </a:r>
          </a:p>
        </p:txBody>
      </p:sp>
      <p:pic>
        <p:nvPicPr>
          <p:cNvPr id="24579" name="Рисунок 3">
            <a:extLst>
              <a:ext uri="{FF2B5EF4-FFF2-40B4-BE49-F238E27FC236}">
                <a16:creationId xmlns:a16="http://schemas.microsoft.com/office/drawing/2014/main" id="{D34F4482-1693-4D0C-8101-131CD8418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1270000"/>
            <a:ext cx="8189912" cy="556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0187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17F30B-B2B0-4DDF-80D6-33BFC17BE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88" y="1844675"/>
            <a:ext cx="9499600" cy="3416300"/>
          </a:xfrm>
        </p:spPr>
        <p:txBody>
          <a:bodyPr/>
          <a:lstStyle/>
          <a:p>
            <a:pPr algn="ctr"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удивляйтесь…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Примите как данность мнение родителей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F7B5379-839D-4C81-AADD-B63BE4EE1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620713"/>
            <a:ext cx="8596312" cy="538162"/>
          </a:xfrm>
        </p:spPr>
        <p:txBody>
          <a:bodyPr/>
          <a:lstStyle/>
          <a:p>
            <a:pPr algn="ctr">
              <a:defRPr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Выбор родителей - обязательные предметы</a:t>
            </a:r>
          </a:p>
        </p:txBody>
      </p:sp>
      <p:pic>
        <p:nvPicPr>
          <p:cNvPr id="26627" name="Рисунок 4">
            <a:extLst>
              <a:ext uri="{FF2B5EF4-FFF2-40B4-BE49-F238E27FC236}">
                <a16:creationId xmlns:a16="http://schemas.microsoft.com/office/drawing/2014/main" id="{3E0451F2-0CDD-4384-A5A5-F573C7C52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" y="1158875"/>
            <a:ext cx="8391525" cy="541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0187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C8A22F-9A88-4DB5-A0A8-39D3018C3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113" y="2190750"/>
            <a:ext cx="8596312" cy="1320800"/>
          </a:xfrm>
        </p:spPr>
        <p:txBody>
          <a:bodyPr/>
          <a:lstStyle/>
          <a:p>
            <a:pPr algn="ctr">
              <a:defRPr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Каким дисциплинам по выбору </a:t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отдали предпочтения участники опроса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DBF4FC30-3453-4856-B5B0-2807F2BB0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3" y="2414588"/>
            <a:ext cx="9190037" cy="25082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ru-RU" dirty="0">
                <a:solidFill>
                  <a:schemeClr val="accent2">
                    <a:lumMod val="75000"/>
                  </a:schemeClr>
                </a:solidFill>
              </a:rPr>
              <a:t>Цель проекта:</a:t>
            </a:r>
            <a:br>
              <a:rPr lang="ru-RU" altLang="ru-RU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ru-RU" altLang="ru-RU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altLang="ru-RU" dirty="0">
                <a:solidFill>
                  <a:schemeClr val="accent2">
                    <a:lumMod val="75000"/>
                  </a:schemeClr>
                </a:solidFill>
              </a:rPr>
              <a:t>Узнать – что думают о школе дети</a:t>
            </a:r>
            <a:br>
              <a:rPr lang="ru-RU" altLang="ru-RU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ru-RU" altLang="ru-RU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altLang="ru-RU" dirty="0">
                <a:solidFill>
                  <a:schemeClr val="accent2">
                    <a:lumMod val="75000"/>
                  </a:schemeClr>
                </a:solidFill>
              </a:rPr>
              <a:t>Возможно, они мечтают о другой школе</a:t>
            </a:r>
            <a:br>
              <a:rPr lang="ru-RU" altLang="ru-RU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ru-RU" altLang="ru-RU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ru-RU" altLang="ru-RU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ru-RU" altLang="ru-RU" dirty="0"/>
            </a:br>
            <a:endParaRPr lang="ru-RU" altLang="ru-RU" dirty="0"/>
          </a:p>
        </p:txBody>
      </p:sp>
      <p:pic>
        <p:nvPicPr>
          <p:cNvPr id="3" name="Рисунок 2" descr="Аудитория">
            <a:extLst>
              <a:ext uri="{FF2B5EF4-FFF2-40B4-BE49-F238E27FC236}">
                <a16:creationId xmlns:a16="http://schemas.microsoft.com/office/drawing/2014/main" id="{B1D84823-E214-4227-A97E-6030B0B4A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6075" y="211138"/>
            <a:ext cx="1724025" cy="17240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advTm="15413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6DDED7D-F56D-48AA-8733-4DBD3EBD4540}"/>
              </a:ext>
            </a:extLst>
          </p:cNvPr>
          <p:cNvSpPr txBox="1">
            <a:spLocks/>
          </p:cNvSpPr>
          <p:nvPr/>
        </p:nvSpPr>
        <p:spPr>
          <a:xfrm>
            <a:off x="517525" y="669925"/>
            <a:ext cx="8597900" cy="13208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Учащиеся - предметы по выбору </a:t>
            </a: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525F30CF-55D3-4257-B37B-7DB7B3397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525" y="5921375"/>
            <a:ext cx="8597900" cy="533400"/>
          </a:xfrm>
        </p:spPr>
        <p:txBody>
          <a:bodyPr/>
          <a:lstStyle/>
          <a:p>
            <a:pPr algn="ctr">
              <a:defRPr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Никаких глупостей - вполне ответственный подход</a:t>
            </a:r>
          </a:p>
        </p:txBody>
      </p:sp>
      <p:pic>
        <p:nvPicPr>
          <p:cNvPr id="28676" name="Рисунок 8">
            <a:extLst>
              <a:ext uri="{FF2B5EF4-FFF2-40B4-BE49-F238E27FC236}">
                <a16:creationId xmlns:a16="http://schemas.microsoft.com/office/drawing/2014/main" id="{16AE6673-2BD2-47A2-8BA4-6340A8D59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1131888"/>
            <a:ext cx="9224963" cy="459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014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5D8625A-590D-4FBC-BF98-A3482E1E6E2A}"/>
              </a:ext>
            </a:extLst>
          </p:cNvPr>
          <p:cNvSpPr txBox="1">
            <a:spLocks/>
          </p:cNvSpPr>
          <p:nvPr/>
        </p:nvSpPr>
        <p:spPr>
          <a:xfrm>
            <a:off x="468313" y="301625"/>
            <a:ext cx="8597900" cy="13208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Предметы по выбору</a:t>
            </a:r>
          </a:p>
          <a:p>
            <a:pPr algn="ctr">
              <a:defRPr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Учителя не скупятся</a:t>
            </a:r>
          </a:p>
        </p:txBody>
      </p:sp>
      <p:pic>
        <p:nvPicPr>
          <p:cNvPr id="29699" name="Рисунок 4">
            <a:extLst>
              <a:ext uri="{FF2B5EF4-FFF2-40B4-BE49-F238E27FC236}">
                <a16:creationId xmlns:a16="http://schemas.microsoft.com/office/drawing/2014/main" id="{9B1BB37A-A737-4AEC-B833-6042E0143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317625"/>
            <a:ext cx="8509000" cy="540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014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AEEF73E-E155-4C3B-8157-E0D22D80E52D}"/>
              </a:ext>
            </a:extLst>
          </p:cNvPr>
          <p:cNvSpPr txBox="1">
            <a:spLocks/>
          </p:cNvSpPr>
          <p:nvPr/>
        </p:nvSpPr>
        <p:spPr>
          <a:xfrm>
            <a:off x="677863" y="609600"/>
            <a:ext cx="8596312" cy="13208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Предметы по выбору – родители. </a:t>
            </a:r>
          </a:p>
          <a:p>
            <a:pPr algn="ctr">
              <a:defRPr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Тоже не жадничают – всё для детей</a:t>
            </a:r>
          </a:p>
        </p:txBody>
      </p:sp>
      <p:pic>
        <p:nvPicPr>
          <p:cNvPr id="30723" name="Рисунок 4">
            <a:extLst>
              <a:ext uri="{FF2B5EF4-FFF2-40B4-BE49-F238E27FC236}">
                <a16:creationId xmlns:a16="http://schemas.microsoft.com/office/drawing/2014/main" id="{F7CCB306-7E3C-46DD-91DE-9ABB2A72E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1471613"/>
            <a:ext cx="8455025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014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E133A-D617-45F0-8434-F054823ED1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8913" y="2000250"/>
            <a:ext cx="7767637" cy="1646238"/>
          </a:xfrm>
        </p:spPr>
        <p:txBody>
          <a:bodyPr/>
          <a:lstStyle/>
          <a:p>
            <a:pPr algn="ctr">
              <a:defRPr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Что еще хотят/не хотят </a:t>
            </a:r>
            <a:br>
              <a:rPr lang="ru-RU" sz="3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видеть в школе респонденты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305ADD-1F81-4993-ACCC-931D734CE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5095875"/>
            <a:ext cx="8951913" cy="1577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Взрослые и дети за совместное обучение;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Родители и дети за бесплатное обучение;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Все участники опроса в разной степени за школьную киностудию, столовую и спортивные секции;</a:t>
            </a:r>
          </a:p>
        </p:txBody>
      </p:sp>
      <p:pic>
        <p:nvPicPr>
          <p:cNvPr id="32771" name="Рисунок 4">
            <a:extLst>
              <a:ext uri="{FF2B5EF4-FFF2-40B4-BE49-F238E27FC236}">
                <a16:creationId xmlns:a16="http://schemas.microsoft.com/office/drawing/2014/main" id="{84313D81-8E53-4892-9741-C5302FF7D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84150"/>
            <a:ext cx="9771063" cy="467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трелка: влево 7">
            <a:extLst>
              <a:ext uri="{FF2B5EF4-FFF2-40B4-BE49-F238E27FC236}">
                <a16:creationId xmlns:a16="http://schemas.microsoft.com/office/drawing/2014/main" id="{C6EB3DC2-03E8-4D4A-8474-43AEFDE5AC93}"/>
              </a:ext>
            </a:extLst>
          </p:cNvPr>
          <p:cNvSpPr/>
          <p:nvPr/>
        </p:nvSpPr>
        <p:spPr>
          <a:xfrm rot="11816227">
            <a:off x="3751263" y="819150"/>
            <a:ext cx="1116012" cy="41592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2773" name="Рисунок 8">
            <a:extLst>
              <a:ext uri="{FF2B5EF4-FFF2-40B4-BE49-F238E27FC236}">
                <a16:creationId xmlns:a16="http://schemas.microsoft.com/office/drawing/2014/main" id="{E2A6DD2B-2549-4CC0-94F6-D01F39B6A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450" y="731838"/>
            <a:ext cx="1122363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D107B3-8509-4458-BD37-655C38CBE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5" y="4614863"/>
            <a:ext cx="8951913" cy="1971675"/>
          </a:xfrm>
        </p:spPr>
        <p:txBody>
          <a:bodyPr/>
          <a:lstStyle/>
          <a:p>
            <a:pPr>
              <a:defRPr/>
            </a:pPr>
            <a:r>
              <a:rPr lang="ru-RU" sz="2500" dirty="0">
                <a:solidFill>
                  <a:schemeClr val="accent1">
                    <a:lumMod val="50000"/>
                  </a:schemeClr>
                </a:solidFill>
              </a:rPr>
              <a:t>Взрослые за школьный театр, телевидение и радио;</a:t>
            </a:r>
            <a:br>
              <a:rPr lang="ru-RU" sz="25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500" dirty="0">
                <a:solidFill>
                  <a:schemeClr val="accent1">
                    <a:lumMod val="50000"/>
                  </a:schemeClr>
                </a:solidFill>
              </a:rPr>
              <a:t>Родители поддерживают идею со школьным душем;</a:t>
            </a:r>
            <a:br>
              <a:rPr lang="ru-RU" sz="25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500" dirty="0">
                <a:solidFill>
                  <a:schemeClr val="accent1">
                    <a:lumMod val="50000"/>
                  </a:schemeClr>
                </a:solidFill>
              </a:rPr>
              <a:t>Идея с планетарием и медицинским изолятором не находит серьезной поддержки</a:t>
            </a:r>
          </a:p>
        </p:txBody>
      </p:sp>
      <p:pic>
        <p:nvPicPr>
          <p:cNvPr id="33795" name="Рисунок 1">
            <a:extLst>
              <a:ext uri="{FF2B5EF4-FFF2-40B4-BE49-F238E27FC236}">
                <a16:creationId xmlns:a16="http://schemas.microsoft.com/office/drawing/2014/main" id="{8D91EC73-5D13-461A-94A6-7D98662F93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271463"/>
            <a:ext cx="8250238" cy="39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1">
            <a:extLst>
              <a:ext uri="{FF2B5EF4-FFF2-40B4-BE49-F238E27FC236}">
                <a16:creationId xmlns:a16="http://schemas.microsoft.com/office/drawing/2014/main" id="{081B4992-B3E0-41E5-ADE2-EB113E0618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949325"/>
            <a:ext cx="9121775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Рисунок 1">
            <a:extLst>
              <a:ext uri="{FF2B5EF4-FFF2-40B4-BE49-F238E27FC236}">
                <a16:creationId xmlns:a16="http://schemas.microsoft.com/office/drawing/2014/main" id="{1BF51CA0-8145-4D0B-9064-7400893CA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663" y="1549400"/>
            <a:ext cx="1122362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B41FD35-ABDF-476A-995A-A043F0160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563" y="5908675"/>
            <a:ext cx="8596312" cy="625475"/>
          </a:xfrm>
        </p:spPr>
        <p:txBody>
          <a:bodyPr/>
          <a:lstStyle/>
          <a:p>
            <a:pPr>
              <a:defRPr/>
            </a:pPr>
            <a:r>
              <a:rPr lang="ru-RU" sz="2500" dirty="0">
                <a:solidFill>
                  <a:schemeClr val="accent5">
                    <a:lumMod val="75000"/>
                  </a:schemeClr>
                </a:solidFill>
              </a:rPr>
              <a:t>Взрослые за школьную форму, а дети – скорее против;</a:t>
            </a:r>
          </a:p>
        </p:txBody>
      </p:sp>
    </p:spTree>
  </p:cSld>
  <p:clrMapOvr>
    <a:masterClrMapping/>
  </p:clrMapOvr>
  <p:transition advTm="10327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D6204C-3C21-4998-BF35-6910783E16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7113" y="320675"/>
            <a:ext cx="7766050" cy="754063"/>
          </a:xfrm>
        </p:spPr>
        <p:txBody>
          <a:bodyPr/>
          <a:lstStyle/>
          <a:p>
            <a:pPr algn="ctr"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Заключение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664B32C-0441-49C0-BDFF-44B11CA76D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988" y="1268413"/>
            <a:ext cx="9107487" cy="4764087"/>
          </a:xfrm>
        </p:spPr>
        <p:txBody>
          <a:bodyPr/>
          <a:lstStyle/>
          <a:p>
            <a:pPr algn="l"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1.	Школа, в идеальном, устраивающем всех варианте не существует. </a:t>
            </a:r>
          </a:p>
          <a:p>
            <a:pPr algn="just"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2.	При всем разнообразии выявленных мнений есть близкие, иногда совпадающие, взгляды детей и взрослых на будущее школы.</a:t>
            </a:r>
          </a:p>
          <a:p>
            <a:pPr algn="l"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3.	Радует ответственный выбор предметов учащимися. </a:t>
            </a:r>
          </a:p>
          <a:p>
            <a:pPr algn="just"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4.	Самый важный вывод – не получен однозначный ответ на вопрос: «Какой быть школе?». Она будет такой, какой её сделают все участники учебного процесса – ученики, учителя, родители.</a:t>
            </a:r>
          </a:p>
          <a:p>
            <a:pPr algn="just"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5. 	Однозначный ответ, похоже, невозможно получить и в этом вся суть школы – она всегда неповторимая, она непрерывно, хотя и медленно, меняется. </a:t>
            </a:r>
          </a:p>
          <a:p>
            <a:pPr algn="just"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И, похоже, проблема школы в том, что изменения, происходящие в школе, отстают от потребностей и желаний, в первую очередь, детей.</a:t>
            </a:r>
          </a:p>
          <a:p>
            <a:pPr algn="l"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4F0D0D-3BBD-4A8D-BE99-AD08F63A6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263" y="609600"/>
            <a:ext cx="8596312" cy="1320800"/>
          </a:xfrm>
        </p:spPr>
        <p:txBody>
          <a:bodyPr/>
          <a:lstStyle/>
          <a:p>
            <a:pPr algn="ctr"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А вы согласны с этими выводами?</a:t>
            </a:r>
          </a:p>
        </p:txBody>
      </p:sp>
      <p:pic>
        <p:nvPicPr>
          <p:cNvPr id="37891" name="Объект 6">
            <a:extLst>
              <a:ext uri="{FF2B5EF4-FFF2-40B4-BE49-F238E27FC236}">
                <a16:creationId xmlns:a16="http://schemas.microsoft.com/office/drawing/2014/main" id="{AFB9CC74-A4CF-4FC6-90A5-E2A40D3259C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7863" y="1444625"/>
            <a:ext cx="7885112" cy="525780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>
            <a:extLst>
              <a:ext uri="{FF2B5EF4-FFF2-40B4-BE49-F238E27FC236}">
                <a16:creationId xmlns:a16="http://schemas.microsoft.com/office/drawing/2014/main" id="{5C841A7E-FC53-46E3-9422-0D2E030A9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/>
              <a:t>Спасибо за внимание</a:t>
            </a:r>
          </a:p>
        </p:txBody>
      </p:sp>
      <p:pic>
        <p:nvPicPr>
          <p:cNvPr id="38915" name="Объект 3">
            <a:extLst>
              <a:ext uri="{FF2B5EF4-FFF2-40B4-BE49-F238E27FC236}">
                <a16:creationId xmlns:a16="http://schemas.microsoft.com/office/drawing/2014/main" id="{EC7EBA5E-EEF0-4325-8ACE-04E900EF895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27188" y="1587500"/>
            <a:ext cx="6780212" cy="496728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7D3C1C78-3F6F-432C-8C32-2AEB020F6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3" y="1266825"/>
            <a:ext cx="9190037" cy="46593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ru-RU" altLang="ru-RU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ru-RU" altLang="ru-RU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altLang="ru-RU" dirty="0">
                <a:solidFill>
                  <a:schemeClr val="accent2">
                    <a:lumMod val="75000"/>
                  </a:schemeClr>
                </a:solidFill>
              </a:rPr>
              <a:t>Для достижения цели был проведен опрос среди учеников, родителей и учителей…</a:t>
            </a:r>
            <a:br>
              <a:rPr lang="ru-RU" altLang="ru-RU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ru-RU" altLang="ru-RU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altLang="ru-RU" dirty="0">
                <a:solidFill>
                  <a:schemeClr val="accent2">
                    <a:lumMod val="75000"/>
                  </a:schemeClr>
                </a:solidFill>
              </a:rPr>
              <a:t>Выяснилось много интересного</a:t>
            </a:r>
            <a:br>
              <a:rPr lang="ru-RU" altLang="ru-RU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ru-RU" altLang="ru-RU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altLang="ru-RU" dirty="0">
                <a:solidFill>
                  <a:schemeClr val="accent2">
                    <a:lumMod val="75000"/>
                  </a:schemeClr>
                </a:solidFill>
              </a:rPr>
              <a:t>Но, сначала о стереотипах – кто как представляет себе школу?</a:t>
            </a:r>
            <a:br>
              <a:rPr lang="ru-RU" altLang="ru-RU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ru-RU" altLang="ru-RU" dirty="0"/>
            </a:br>
            <a:endParaRPr lang="ru-RU" altLang="ru-RU" dirty="0"/>
          </a:p>
        </p:txBody>
      </p:sp>
      <p:pic>
        <p:nvPicPr>
          <p:cNvPr id="3" name="Рисунок 2" descr="Аудитория">
            <a:extLst>
              <a:ext uri="{FF2B5EF4-FFF2-40B4-BE49-F238E27FC236}">
                <a16:creationId xmlns:a16="http://schemas.microsoft.com/office/drawing/2014/main" id="{64BC63C3-6A4D-4BEB-8330-A89CB5DC5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6075" y="211138"/>
            <a:ext cx="1724025" cy="17240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advTm="15413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orning-meadow-birdsongs-looping_zyb7nhnu.mp3">
            <a:hlinkClick r:id="" action="ppaction://media"/>
            <a:extLst>
              <a:ext uri="{FF2B5EF4-FFF2-40B4-BE49-F238E27FC236}">
                <a16:creationId xmlns:a16="http://schemas.microsoft.com/office/drawing/2014/main" id="{9344E8E0-4B36-482E-A523-9A396AD5493B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338" y="24955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615D39-97B9-4122-806E-EF124142E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609600"/>
            <a:ext cx="9440863" cy="1320800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Родители, скорее всего, видят (или хотят видеть)  школу так…</a:t>
            </a:r>
          </a:p>
        </p:txBody>
      </p:sp>
      <p:pic>
        <p:nvPicPr>
          <p:cNvPr id="10244" name="Объект 7">
            <a:extLst>
              <a:ext uri="{FF2B5EF4-FFF2-40B4-BE49-F238E27FC236}">
                <a16:creationId xmlns:a16="http://schemas.microsoft.com/office/drawing/2014/main" id="{19AFB117-F5B0-49FE-826F-24FEB5B7C8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0575" y="2160588"/>
            <a:ext cx="5830888" cy="38814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054AFA-C23D-461A-9DFA-747AFC346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А дети видят школу так…</a:t>
            </a:r>
          </a:p>
        </p:txBody>
      </p:sp>
      <p:pic>
        <p:nvPicPr>
          <p:cNvPr id="12291" name="Объект 5">
            <a:extLst>
              <a:ext uri="{FF2B5EF4-FFF2-40B4-BE49-F238E27FC236}">
                <a16:creationId xmlns:a16="http://schemas.microsoft.com/office/drawing/2014/main" id="{8CD2C0DC-F098-4AF5-BDF8-6A6C60563E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22375" y="1992313"/>
            <a:ext cx="7434263" cy="4178300"/>
          </a:xfrm>
        </p:spPr>
      </p:pic>
      <p:pic>
        <p:nvPicPr>
          <p:cNvPr id="3" name="49dfdef97d65e09-1.mp3">
            <a:hlinkClick r:id="" action="ppaction://media"/>
            <a:extLst>
              <a:ext uri="{FF2B5EF4-FFF2-40B4-BE49-F238E27FC236}">
                <a16:creationId xmlns:a16="http://schemas.microsoft.com/office/drawing/2014/main" id="{90046EE5-3B2B-4C2F-90A3-D56C1AABA39D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C0DE40E4-5F6E-4895-B313-A212006AF5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2700" y="1708150"/>
            <a:ext cx="7291388" cy="4849813"/>
          </a:xfr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4C673F9-5176-471C-A07E-C810911E2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598488"/>
            <a:ext cx="9475788" cy="1320800"/>
          </a:xfrm>
        </p:spPr>
        <p:txBody>
          <a:bodyPr/>
          <a:lstStyle/>
          <a:p>
            <a:pPr algn="ctr"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Учителям остается только этот вариант…</a:t>
            </a:r>
          </a:p>
        </p:txBody>
      </p:sp>
      <p:pic>
        <p:nvPicPr>
          <p:cNvPr id="2" name="Ногу свело.mp3">
            <a:hlinkClick r:id="" action="ppaction://media"/>
            <a:extLst>
              <a:ext uri="{FF2B5EF4-FFF2-40B4-BE49-F238E27FC236}">
                <a16:creationId xmlns:a16="http://schemas.microsoft.com/office/drawing/2014/main" id="{05EC3AAB-577A-46BB-BCA7-4E497DD0BB5F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713" y="20669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9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96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7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79" tmFilter="0, 0; 0.125,0.2665; 0.25,0.4; 0.375,0.465; 0.5,0.5;  0.625,0.535; 0.75,0.6; 0.875,0.7335; 1,1">
                                          <p:stCondLst>
                                            <p:cond delay="107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39" tmFilter="0, 0; 0.125,0.2665; 0.25,0.4; 0.375,0.465; 0.5,0.5;  0.625,0.535; 0.75,0.6; 0.875,0.7335; 1,1">
                                          <p:stCondLst>
                                            <p:cond delay="21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67" tmFilter="0, 0; 0.125,0.2665; 0.25,0.4; 0.375,0.465; 0.5,0.5;  0.625,0.535; 0.75,0.6; 0.875,0.7335; 1,1">
                                          <p:stCondLst>
                                            <p:cond delay="269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42">
                                          <p:stCondLst>
                                            <p:cond delay="10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70" decel="50000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42">
                                          <p:stCondLst>
                                            <p:cond delay="21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70" decel="50000">
                                          <p:stCondLst>
                                            <p:cond delay="217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42">
                                          <p:stCondLst>
                                            <p:cond delay="2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70" decel="50000">
                                          <p:stCondLst>
                                            <p:cond delay="27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42">
                                          <p:stCondLst>
                                            <p:cond delay="29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70" decel="50000">
                                          <p:stCondLst>
                                            <p:cond delay="29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36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48192B-262B-4CCF-8B77-6B6CA98A9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5" y="609600"/>
            <a:ext cx="9380538" cy="4699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>
                <a:solidFill>
                  <a:schemeClr val="accent2">
                    <a:lumMod val="75000"/>
                  </a:schemeClr>
                </a:solidFill>
                <a:ea typeface="+mn-ea"/>
                <a:cs typeface="Arial" panose="020B0604020202020204" pitchFamily="34" charset="0"/>
              </a:rPr>
              <a:t>Что должно быть в школе?</a:t>
            </a:r>
            <a:br>
              <a:rPr lang="ru-RU" sz="4000" dirty="0">
                <a:solidFill>
                  <a:schemeClr val="accent2">
                    <a:lumMod val="75000"/>
                  </a:schemeClr>
                </a:solidFill>
                <a:ea typeface="+mn-ea"/>
                <a:cs typeface="Arial" panose="020B0604020202020204" pitchFamily="34" charset="0"/>
              </a:rPr>
            </a:br>
            <a:br>
              <a:rPr lang="ru-RU" sz="4000" dirty="0">
                <a:solidFill>
                  <a:schemeClr val="accent2">
                    <a:lumMod val="75000"/>
                  </a:schemeClr>
                </a:solidFill>
                <a:ea typeface="+mn-ea"/>
                <a:cs typeface="Arial" panose="020B0604020202020204" pitchFamily="34" charset="0"/>
              </a:rPr>
            </a:br>
            <a:r>
              <a:rPr lang="ru-RU" sz="4000" dirty="0">
                <a:solidFill>
                  <a:schemeClr val="accent2">
                    <a:lumMod val="75000"/>
                  </a:schemeClr>
                </a:solidFill>
                <a:ea typeface="+mn-ea"/>
                <a:cs typeface="Arial" panose="020B0604020202020204" pitchFamily="34" charset="0"/>
              </a:rPr>
              <a:t>Чего не должно быть в школе? </a:t>
            </a:r>
            <a:br>
              <a:rPr lang="ru-RU" sz="3200" dirty="0">
                <a:solidFill>
                  <a:schemeClr val="accent2">
                    <a:lumMod val="75000"/>
                  </a:schemeClr>
                </a:solidFill>
                <a:ea typeface="+mn-ea"/>
                <a:cs typeface="Arial" panose="020B0604020202020204" pitchFamily="34" charset="0"/>
              </a:rPr>
            </a:br>
            <a:br>
              <a:rPr lang="ru-RU" sz="3200" dirty="0">
                <a:solidFill>
                  <a:schemeClr val="accent2">
                    <a:lumMod val="75000"/>
                  </a:schemeClr>
                </a:solidFill>
                <a:ea typeface="+mn-ea"/>
                <a:cs typeface="Arial" panose="020B0604020202020204" pitchFamily="34" charset="0"/>
              </a:rPr>
            </a:br>
            <a:br>
              <a:rPr lang="ru-RU" sz="3200" dirty="0">
                <a:solidFill>
                  <a:schemeClr val="accent2">
                    <a:lumMod val="75000"/>
                  </a:schemeClr>
                </a:solidFill>
                <a:ea typeface="+mn-ea"/>
                <a:cs typeface="Arial" panose="020B0604020202020204" pitchFamily="34" charset="0"/>
              </a:rPr>
            </a:br>
            <a:r>
              <a:rPr lang="ru-RU" sz="3200" dirty="0">
                <a:solidFill>
                  <a:schemeClr val="accent2">
                    <a:lumMod val="75000"/>
                  </a:schemeClr>
                </a:solidFill>
                <a:ea typeface="+mn-ea"/>
                <a:cs typeface="Arial" panose="020B0604020202020204" pitchFamily="34" charset="0"/>
              </a:rPr>
              <a:t>На основе опроса учащихся 7-11классов </a:t>
            </a:r>
            <a:br>
              <a:rPr lang="ru-RU" sz="3200" dirty="0">
                <a:solidFill>
                  <a:schemeClr val="accent2">
                    <a:lumMod val="75000"/>
                  </a:schemeClr>
                </a:solidFill>
                <a:ea typeface="+mn-ea"/>
                <a:cs typeface="Arial" panose="020B0604020202020204" pitchFamily="34" charset="0"/>
              </a:rPr>
            </a:br>
            <a:r>
              <a:rPr lang="ru-RU" sz="3200" dirty="0">
                <a:solidFill>
                  <a:schemeClr val="accent2">
                    <a:lumMod val="75000"/>
                  </a:schemeClr>
                </a:solidFill>
                <a:ea typeface="+mn-ea"/>
                <a:cs typeface="Arial" panose="020B0604020202020204" pitchFamily="34" charset="0"/>
              </a:rPr>
              <a:t>нашей школы, </a:t>
            </a:r>
            <a:br>
              <a:rPr lang="ru-RU" sz="3200" dirty="0">
                <a:solidFill>
                  <a:schemeClr val="accent2">
                    <a:lumMod val="75000"/>
                  </a:schemeClr>
                </a:solidFill>
                <a:ea typeface="+mn-ea"/>
                <a:cs typeface="Arial" panose="020B0604020202020204" pitchFamily="34" charset="0"/>
              </a:rPr>
            </a:br>
            <a:r>
              <a:rPr lang="ru-RU" sz="3200" dirty="0">
                <a:solidFill>
                  <a:schemeClr val="accent2">
                    <a:lumMod val="75000"/>
                  </a:schemeClr>
                </a:solidFill>
                <a:ea typeface="+mn-ea"/>
                <a:cs typeface="Arial" panose="020B0604020202020204" pitchFamily="34" charset="0"/>
              </a:rPr>
              <a:t>их родителей и учителей</a:t>
            </a:r>
            <a:br>
              <a:rPr lang="ru-RU" sz="3200" dirty="0">
                <a:solidFill>
                  <a:schemeClr val="accent2">
                    <a:lumMod val="75000"/>
                  </a:schemeClr>
                </a:solidFill>
                <a:ea typeface="+mn-ea"/>
                <a:cs typeface="Arial" panose="020B0604020202020204" pitchFamily="34" charset="0"/>
              </a:rPr>
            </a:br>
            <a:endParaRPr lang="ru-RU" sz="3200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4339" name="Объект 8" descr="Аудитория">
            <a:extLst>
              <a:ext uri="{FF2B5EF4-FFF2-40B4-BE49-F238E27FC236}">
                <a16:creationId xmlns:a16="http://schemas.microsoft.com/office/drawing/2014/main" id="{443DA158-36D6-4A94-A710-C4B02114D3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9613" y="5495925"/>
            <a:ext cx="914400" cy="914400"/>
          </a:xfrm>
        </p:spPr>
      </p:pic>
    </p:spTree>
  </p:cSld>
  <p:clrMapOvr>
    <a:masterClrMapping/>
  </p:clrMapOvr>
  <p:transition advTm="29063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CC88DD-52A7-459E-927E-D612D8B6C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913" y="2779713"/>
            <a:ext cx="8596312" cy="64928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5400" dirty="0">
                <a:solidFill>
                  <a:schemeClr val="accent2">
                    <a:lumMod val="75000"/>
                  </a:schemeClr>
                </a:solidFill>
              </a:rPr>
              <a:t>И вот что выяснилось…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EA8DB8-D676-430F-B54A-CF84224D8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425" y="609600"/>
            <a:ext cx="9048750" cy="1320800"/>
          </a:xfrm>
        </p:spPr>
        <p:txBody>
          <a:bodyPr/>
          <a:lstStyle/>
          <a:p>
            <a:pPr algn="ctr">
              <a:defRPr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Большинство за небольшие школы – такие как наша</a:t>
            </a:r>
          </a:p>
        </p:txBody>
      </p:sp>
      <p:pic>
        <p:nvPicPr>
          <p:cNvPr id="16387" name="Объект 3">
            <a:extLst>
              <a:ext uri="{FF2B5EF4-FFF2-40B4-BE49-F238E27FC236}">
                <a16:creationId xmlns:a16="http://schemas.microsoft.com/office/drawing/2014/main" id="{A0DD9DF6-3B1B-4427-9DF7-85908BAA140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800" y="1449388"/>
            <a:ext cx="8810625" cy="461962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1073</TotalTime>
  <Words>709</Words>
  <Application>Microsoft Office PowerPoint</Application>
  <PresentationFormat>Широкоэкранный</PresentationFormat>
  <Paragraphs>48</Paragraphs>
  <Slides>29</Slides>
  <Notes>3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Arial</vt:lpstr>
      <vt:lpstr>Calibri</vt:lpstr>
      <vt:lpstr>Wingdings 3</vt:lpstr>
      <vt:lpstr>Грань</vt:lpstr>
      <vt:lpstr>Муниципальное бюджетное общеобразовательное учреждение «СОШ №5 г Владивостока»    Индивидуальный итоговый проект    Тема: «Школа будущего – мое видение»                        </vt:lpstr>
      <vt:lpstr>Цель проекта:  Узнать – что думают о школе дети  Возможно, они мечтают о другой школе    </vt:lpstr>
      <vt:lpstr>  Для достижения цели был проведен опрос среди учеников, родителей и учителей…  Выяснилось много интересного  Но, сначала о стереотипах – кто как представляет себе школу?  </vt:lpstr>
      <vt:lpstr>Родители, скорее всего, видят (или хотят видеть)  школу так…</vt:lpstr>
      <vt:lpstr>А дети видят школу так…</vt:lpstr>
      <vt:lpstr>Учителям остается только этот вариант…</vt:lpstr>
      <vt:lpstr>Что должно быть в школе?  Чего не должно быть в школе?    На основе опроса учащихся 7-11классов  нашей школы,  их родителей и учителей </vt:lpstr>
      <vt:lpstr>И вот что выяснилось…</vt:lpstr>
      <vt:lpstr>Большинство за небольшие школы – такие как наша</vt:lpstr>
      <vt:lpstr>Но, почти половина детей не против школ-пансионатов</vt:lpstr>
      <vt:lpstr>Вопросы, которые я посчитала главными:   Должна ли быть у учащихся свобода выбора изучаемых предметов?   Обязательные предметы – им быть или не быть?   </vt:lpstr>
      <vt:lpstr>Солидарно «за» возможность выбирать предметы при наличии обязательных предметов высказалось большинство детей и взрослых</vt:lpstr>
      <vt:lpstr>Родители и учителя не удивляйтесь, но ваши дети далеко не легкомысленные создания…    Посмотрите, что они выбрали обязательными предметами.     И это не уфология или вышивание гладью    50% порог перешагнули следующие дисциплины…</vt:lpstr>
      <vt:lpstr>Выбор детей, и это вполне достойный выбор</vt:lpstr>
      <vt:lpstr>А сейчас - выбор учителей…</vt:lpstr>
      <vt:lpstr>Обязательные предметы – выбор учителей</vt:lpstr>
      <vt:lpstr>Не удивляйтесь…   Примите как данность мнение родителей</vt:lpstr>
      <vt:lpstr>Выбор родителей - обязательные предметы</vt:lpstr>
      <vt:lpstr>Каким дисциплинам по выбору  отдали предпочтения участники опроса</vt:lpstr>
      <vt:lpstr>Никаких глупостей - вполне ответственный подход</vt:lpstr>
      <vt:lpstr>Презентация PowerPoint</vt:lpstr>
      <vt:lpstr>Презентация PowerPoint</vt:lpstr>
      <vt:lpstr>Что еще хотят/не хотят  видеть в школе респонденты</vt:lpstr>
      <vt:lpstr>Взрослые и дети за совместное обучение; Родители и дети за бесплатное обучение; Все участники опроса в разной степени за школьную киностудию, столовую и спортивные секции;</vt:lpstr>
      <vt:lpstr>Взрослые за школьный театр, телевидение и радио; Родители поддерживают идею со школьным душем; Идея с планетарием и медицинским изолятором не находит серьезной поддержки</vt:lpstr>
      <vt:lpstr>Взрослые за школьную форму, а дети – скорее против;</vt:lpstr>
      <vt:lpstr>Заключение</vt:lpstr>
      <vt:lpstr>А вы согласны с этими выводами?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Петр Семенов</dc:creator>
  <cp:lastModifiedBy>Петр Семенов</cp:lastModifiedBy>
  <cp:revision>106</cp:revision>
  <dcterms:created xsi:type="dcterms:W3CDTF">2021-02-26T11:01:47Z</dcterms:created>
  <dcterms:modified xsi:type="dcterms:W3CDTF">2021-04-15T01:12:04Z</dcterms:modified>
</cp:coreProperties>
</file>